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318" r:id="rId3"/>
    <p:sldId id="315" r:id="rId4"/>
    <p:sldId id="325" r:id="rId5"/>
    <p:sldId id="326" r:id="rId6"/>
    <p:sldId id="311" r:id="rId7"/>
    <p:sldId id="327" r:id="rId8"/>
    <p:sldId id="324" r:id="rId9"/>
    <p:sldId id="328" r:id="rId10"/>
    <p:sldId id="329" r:id="rId11"/>
    <p:sldId id="330" r:id="rId12"/>
    <p:sldId id="331" r:id="rId13"/>
    <p:sldId id="332" r:id="rId14"/>
    <p:sldId id="29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385723"/>
    <a:srgbClr val="00B050"/>
    <a:srgbClr val="C00000"/>
    <a:srgbClr val="A6A6A6"/>
    <a:srgbClr val="7B9F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3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7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3EC2B7-8368-439D-B658-065CE0446116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8542D-A2EA-468A-842F-84615C3DE6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54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20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65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947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55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22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30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82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2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52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86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2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612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687D-12C7-47DD-AA20-D7718533C7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14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162D7-BB9A-CE20-8677-4ACDC89A1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DE93C3-13DC-20EF-5A1E-967290CB1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772D61-F756-CF55-B506-6A423E66B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C4BF03-13DA-EA40-21D2-BBC0EB4B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04D44-6025-E533-3FCB-D781AC515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782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60395-92F1-4B0F-1E53-41F67D4B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5CAB7-A757-1646-3206-004AAFFBD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43C36C-3608-5480-53EC-FC6E6B388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4CD93-E381-D1EA-FFBC-3FFAE982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0361D3-BDFD-DF57-6219-52F3CA9C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31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AF7F45C-381F-A735-1D04-A41FB9EB2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AFE0D0-9F66-5486-8D97-DA9D0F99B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5C367-AFF6-5716-B721-5F7DF6EFF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EE8E49-D704-6F43-4AFA-F500C5B2A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67872-1FD5-617E-8F58-D0AB006E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07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E6240-CBD9-1DD6-5982-229C1D4BA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7E457-1172-6F65-FAFF-57EBF188A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24D05F-B896-E67F-46B9-31390489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1A6FEC-611D-3446-5E24-0CA07D83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E33944-B301-CEB7-7D04-905A7DD0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061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70E383-9FBD-E014-DCC0-36A8F769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2AA8E8-C2E4-9DC5-5A14-64BD91DFB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0314F6-1957-180A-98C7-80B2FB4C3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87DA12-BC20-8034-EEED-7FC1AFC85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42512D-0060-9DFE-D25B-30E67DF7B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96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A0B008-CE8A-E97B-6C40-D570571D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DE551-83D2-BDDD-381F-E2DB06D62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37942-AA27-16BE-F511-D6A09606E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8F97C-3B1E-F480-868B-9F14F2571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D3DD01-467C-81E6-C325-2092B00D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287F8C-F4E0-A4B0-24FC-A75D05890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47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09214-E048-467A-A4D6-A94066932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7A90-F64F-2A43-2EA6-EE1FAD46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66706C-CC55-32C3-3659-285790D97B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8246E9-3C81-F026-B89B-F47801C0C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F45459-94F3-4625-46B3-B7C83A02BE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96FEF3-E820-EFCB-D98C-E6FEF327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4E8390-A791-8759-48C3-A1DD56A2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9246EB6-AD88-2C78-B643-6CBEE2A9D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96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92898A-C549-F0F2-72E3-110937938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421F3D-F3ED-6B52-97FC-BA4EBDBF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9A543B-D388-CAD9-0FB2-BD3267A92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1ADC9C-EF23-69ED-C6AA-7AD462D3D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19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3D0CBA-0D0D-9CAC-F754-C7FEADA4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5B45FDA-76D2-CAEA-F837-30CD5095E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7F975A-9849-C07B-56CD-E8630BB2D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4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2E17C8-9B81-BBC2-B6C1-1EF989B3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A9F643-B92C-8269-D048-371AE3168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0A82E-3B72-2254-ECFE-CDCAC290F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D489DF-14F0-C639-0235-DC62F5C98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5AB3E2-932A-3ED7-AD7A-817A622A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E91B41-2BBB-5C3D-F3F1-546632B0A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326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2881B-95A2-D31F-CA83-3124B0302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7EEA54-1B29-EBDA-20BB-61BC052A4D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43FF23-C617-496A-6F73-543E88FBB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764567-35D6-0F07-4FC9-DC36C6E1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FF8AD1-529E-E019-EC4C-566EF4A1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3B9AF1-484D-56A6-A814-88032EAB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8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E171EA-6CCE-A920-63EF-0333E1323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2189E1-BD80-47BA-7C2B-04A690849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DE15F8-0D0F-3B5A-A028-96F50EB3A7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D5FD6-FB60-480A-AD9F-72F50E72FB98}" type="datetimeFigureOut">
              <a:rPr lang="ko-KR" altLang="en-US" smtClean="0"/>
              <a:t>2022-09-01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EDFCD5-4E65-F754-9D48-99450E6C4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7C6A74-3E40-749A-66D3-85B40C35C5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DDF80-C4C9-40EC-9204-51D86A37C0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83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F2CE4-97D0-4FEA-8B8A-FBF6C2D3FA3A}"/>
              </a:ext>
            </a:extLst>
          </p:cNvPr>
          <p:cNvCxnSpPr>
            <a:cxnSpLocks/>
          </p:cNvCxnSpPr>
          <p:nvPr/>
        </p:nvCxnSpPr>
        <p:spPr>
          <a:xfrm>
            <a:off x="2687171" y="2733187"/>
            <a:ext cx="681765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FC9C5D-C2E6-4123-9128-1F6A419C1648}"/>
              </a:ext>
            </a:extLst>
          </p:cNvPr>
          <p:cNvSpPr txBox="1"/>
          <p:nvPr/>
        </p:nvSpPr>
        <p:spPr>
          <a:xfrm>
            <a:off x="2352952" y="2199315"/>
            <a:ext cx="7486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Lab Seminar</a:t>
            </a:r>
            <a:endParaRPr lang="ko-KR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A0820-DF2E-435C-8017-BAE7637697F3}"/>
              </a:ext>
            </a:extLst>
          </p:cNvPr>
          <p:cNvSpPr txBox="1"/>
          <p:nvPr/>
        </p:nvSpPr>
        <p:spPr>
          <a:xfrm>
            <a:off x="3797708" y="3089165"/>
            <a:ext cx="4596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/>
              <a:t>Intelligent Information Processing Lab</a:t>
            </a:r>
          </a:p>
          <a:p>
            <a:pPr algn="ctr"/>
            <a:endParaRPr lang="en-US" altLang="ko-KR" sz="1800" dirty="0"/>
          </a:p>
          <a:p>
            <a:pPr algn="ctr"/>
            <a:r>
              <a:rPr lang="en-US" altLang="ko-KR" dirty="0"/>
              <a:t>2022.09.01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202240130 Yunsang Joo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671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신경과 닿지 않았을 때</a:t>
            </a:r>
            <a:r>
              <a:rPr lang="en-US" altLang="ko-KR" sz="1600" dirty="0"/>
              <a:t>(overlap pixel</a:t>
            </a:r>
            <a:r>
              <a:rPr lang="ko-KR" altLang="en-US" sz="1600" dirty="0"/>
              <a:t>이 </a:t>
            </a:r>
            <a:r>
              <a:rPr lang="en-US" altLang="ko-KR" sz="1600" dirty="0"/>
              <a:t>0) N.2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24</a:t>
            </a:r>
            <a:r>
              <a:rPr lang="ko-KR" altLang="en-US" sz="1600" dirty="0"/>
              <a:t>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4231274-26AF-3090-9404-E72BE3F03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66" y="1640758"/>
            <a:ext cx="1510589" cy="1440000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53B2BD-0BD6-6E72-D4ED-D2507599F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289988"/>
              </p:ext>
            </p:extLst>
          </p:nvPr>
        </p:nvGraphicFramePr>
        <p:xfrm>
          <a:off x="100861" y="3439171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25107486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235305245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329150706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52302845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9842353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996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L:N.2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L:N.1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1141030000.jpg_mask.png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720665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2387504-8FCE-CB98-BCD0-5483D775E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234399"/>
              </p:ext>
            </p:extLst>
          </p:nvPr>
        </p:nvGraphicFramePr>
        <p:xfrm>
          <a:off x="100862" y="5750346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25107486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235305245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329150706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52302845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9842353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996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1381960000.jpg_mask.png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72066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6CA17C78-9592-DB0A-BD19-A4B9E9D94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004" y="4019722"/>
            <a:ext cx="1991112" cy="1440000"/>
          </a:xfrm>
          <a:prstGeom prst="rect">
            <a:avLst/>
          </a:prstGeom>
        </p:spPr>
      </p:pic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FB402D5B-AB50-CC4F-C705-C979D3961D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71087"/>
              </p:ext>
            </p:extLst>
          </p:nvPr>
        </p:nvGraphicFramePr>
        <p:xfrm>
          <a:off x="6731740" y="3439171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25107486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235305245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329150706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52302845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9842353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996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1466400000.jpg_mask.png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720665"/>
                  </a:ext>
                </a:extLst>
              </a:tr>
            </a:tbl>
          </a:graphicData>
        </a:graphic>
      </p:graphicFrame>
      <p:pic>
        <p:nvPicPr>
          <p:cNvPr id="22" name="그림 21">
            <a:extLst>
              <a:ext uri="{FF2B5EF4-FFF2-40B4-BE49-F238E27FC236}">
                <a16:creationId xmlns:a16="http://schemas.microsoft.com/office/drawing/2014/main" id="{85B7E8E6-663D-F423-E493-AAD27A75B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0598" y="1642862"/>
            <a:ext cx="1941678" cy="1440000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CEE9D72-8121-ED49-0EE5-2CA1F881E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548615"/>
              </p:ext>
            </p:extLst>
          </p:nvPr>
        </p:nvGraphicFramePr>
        <p:xfrm>
          <a:off x="6731737" y="5750346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25107486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235305245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329150706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52302845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98423534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Predict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8996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3629700000.jpg_mask.png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1720665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7B76FBE2-60DA-8091-4D38-8D7E17836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805" y="4019722"/>
            <a:ext cx="162526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28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신경을 두 가닥을 통과했을 때</a:t>
            </a:r>
            <a:r>
              <a:rPr lang="en-US" altLang="ko-KR" sz="1600" dirty="0"/>
              <a:t>(overlap pixel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N.2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4</a:t>
            </a:r>
            <a:r>
              <a:rPr lang="ko-KR" altLang="en-US" sz="1600" dirty="0"/>
              <a:t>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71D62A3-2BD4-5334-2F8A-809E5BEB9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67" y="1808967"/>
            <a:ext cx="2446192" cy="1440000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B9AD12E-0E1A-038C-7CBA-55F35B171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72144"/>
              </p:ext>
            </p:extLst>
          </p:nvPr>
        </p:nvGraphicFramePr>
        <p:xfrm>
          <a:off x="83164" y="3385504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744460062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50495513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1722540680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1454298392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30821100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615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R:N.3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17765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3851390000.jpg_mask.png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598504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E97978E-1A6B-21AC-F4ED-1080E63C56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760305"/>
              </p:ext>
            </p:extLst>
          </p:nvPr>
        </p:nvGraphicFramePr>
        <p:xfrm>
          <a:off x="6749435" y="3385504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744460062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50495513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1722540680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1454298392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30821100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Overlap_pixcel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615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3913640000.jpg_mask.png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5985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950F8025-B6D2-0E68-AE6E-C58EB36F9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389" y="1807074"/>
            <a:ext cx="1767492" cy="1440000"/>
          </a:xfrm>
          <a:prstGeom prst="rect">
            <a:avLst/>
          </a:prstGeom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5A474D2-49F3-170F-7BD3-0FFF00F7C4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910821"/>
              </p:ext>
            </p:extLst>
          </p:nvPr>
        </p:nvGraphicFramePr>
        <p:xfrm>
          <a:off x="83163" y="5713665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744460062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50495513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1722540680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1454298392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30821100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615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4058600000.jpg_mask.png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598504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2D71C677-DF5B-A5CD-C5F0-D9F0BE797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7808" y="4039134"/>
            <a:ext cx="1790109" cy="1440000"/>
          </a:xfrm>
          <a:prstGeom prst="rect">
            <a:avLst/>
          </a:prstGeom>
        </p:spPr>
      </p:pic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3C4434E-5ACF-5981-7E05-25C8153C0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260597"/>
              </p:ext>
            </p:extLst>
          </p:nvPr>
        </p:nvGraphicFramePr>
        <p:xfrm>
          <a:off x="6749435" y="5713665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744460062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50495513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1722540680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1454298392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308211006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26155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4124310000.jpg_mask.png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36598504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DD743326-FA84-2AED-77BB-D6B0C0D2D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706" y="4107250"/>
            <a:ext cx="2166857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7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신경을 한 가닥만 통과했을 때</a:t>
            </a:r>
            <a:r>
              <a:rPr lang="en-US" altLang="ko-KR" sz="1600" dirty="0"/>
              <a:t>(overlap pixel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N.3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18</a:t>
            </a:r>
            <a:r>
              <a:rPr lang="ko-KR" altLang="en-US" sz="1600" dirty="0"/>
              <a:t>장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568DBDD-A08A-A10D-F73F-02D67954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666" y="1931410"/>
            <a:ext cx="1853821" cy="1440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75A95B-E7F3-FE59-E270-BFFB6B6AFF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44701"/>
              </p:ext>
            </p:extLst>
          </p:nvPr>
        </p:nvGraphicFramePr>
        <p:xfrm>
          <a:off x="89063" y="3608485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61368840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87849342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405314015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2135101026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32216263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Predict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Overlap_pixcel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708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R:N.3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11189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1854880000.jpg_mask.png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49444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7F9C8EDD-AF0F-8176-75BE-8DB057676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514" y="1931410"/>
            <a:ext cx="1599447" cy="1440000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E455384-F15F-68C8-F7F8-D23B2D026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016003"/>
              </p:ext>
            </p:extLst>
          </p:nvPr>
        </p:nvGraphicFramePr>
        <p:xfrm>
          <a:off x="89062" y="6051890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61368840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87849342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405314015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2135101026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32216263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708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2197400000.jpg_mask.png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49444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98D6CFE0-27BD-0B16-EF01-0E062B477E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245" y="4355581"/>
            <a:ext cx="1056662" cy="1440000"/>
          </a:xfrm>
          <a:prstGeom prst="rect">
            <a:avLst/>
          </a:prstGeom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9A93BE9-DE66-19EB-74C6-E0A9BA094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350218"/>
              </p:ext>
            </p:extLst>
          </p:nvPr>
        </p:nvGraphicFramePr>
        <p:xfrm>
          <a:off x="6743538" y="3608485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1016323099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2014105729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4209430177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82266737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158222587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Predict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Overlap_pixcel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15624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L:N.3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L:N.2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1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9669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1854880000.jpg_mask.png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55298109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046E1E70-B3AF-B7E0-130F-D88DB15BF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47063"/>
              </p:ext>
            </p:extLst>
          </p:nvPr>
        </p:nvGraphicFramePr>
        <p:xfrm>
          <a:off x="6743538" y="6051890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4161368840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878493427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4053140158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2135101026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322162631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97088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3618260000.jpg_mask.png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949444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A24F5C0B-84AE-C955-8A87-C39C5F8AA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492" y="4355581"/>
            <a:ext cx="201348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95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226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여기서 신경 손상 가능도 라벨링 기준이 위의 기준 이외에도 있는가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분할 모델을 통해 예측 이미지 생성 후</a:t>
            </a:r>
            <a:r>
              <a:rPr lang="en-US" altLang="ko-KR" sz="1600" dirty="0"/>
              <a:t>, </a:t>
            </a:r>
            <a:r>
              <a:rPr lang="ko-KR" altLang="en-US" sz="1600" dirty="0"/>
              <a:t>위의 기준에 의해 분류하기에 실제 라벨링 데이터에서 올바르게 작동해야 예측 라벨링 데이터에서 기대 성능을 가질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만약 위의 기준으로만 분류가 된 것이라면 데이터를 수정하고 진행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927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FE74C6-1B35-4E65-B9A3-AD22B72E2EFD}"/>
              </a:ext>
            </a:extLst>
          </p:cNvPr>
          <p:cNvSpPr txBox="1"/>
          <p:nvPr/>
        </p:nvSpPr>
        <p:spPr>
          <a:xfrm>
            <a:off x="2956346" y="3244334"/>
            <a:ext cx="627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E-mail : jus1915@gachon.ac.kr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5929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Introduction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487030" cy="5215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손상</a:t>
            </a:r>
            <a:r>
              <a:rPr lang="en-US" altLang="ko-KR" sz="1600" dirty="0"/>
              <a:t>(IAN Injury):</a:t>
            </a:r>
            <a:r>
              <a:rPr lang="ko-KR" altLang="en-US" sz="1600" dirty="0"/>
              <a:t> 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 발치 후에 발생하는 합병증으로 하악에서 여러 감각 이상을 유발함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잠재적인 합병증을 사전에 예측하는 것은 전문의와 환자에게 적합한 조치를 취할 수 있도록 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신경 손상 가능도는 하악 제</a:t>
            </a:r>
            <a:r>
              <a:rPr lang="en-US" altLang="ko-KR" sz="1600" dirty="0"/>
              <a:t>3</a:t>
            </a:r>
            <a:r>
              <a:rPr lang="ko-KR" altLang="en-US" sz="1600" dirty="0"/>
              <a:t>대구치와 신경의 관계를 통해 예측할 수 있음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</a:t>
            </a:r>
            <a:r>
              <a:rPr lang="en-US" altLang="ko-KR" sz="1600" dirty="0"/>
              <a:t>3</a:t>
            </a:r>
            <a:r>
              <a:rPr lang="ko-KR" altLang="en-US" sz="1600" dirty="0"/>
              <a:t>대구치와 신경이 접촉해 있을 때 신경 손상의 가능성이 높음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N.1(low):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에 도달하지 않을 때</a:t>
            </a: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N.2(medium):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의 한 라인을 가로지를 때</a:t>
            </a:r>
            <a:endParaRPr lang="en-US" altLang="ko-KR" sz="1600" dirty="0"/>
          </a:p>
          <a:p>
            <a:pPr marL="3486150" lvl="7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N.3(high): </a:t>
            </a: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대구치가 </a:t>
            </a:r>
            <a:r>
              <a:rPr lang="en-US" altLang="ko-KR" sz="1600" dirty="0"/>
              <a:t>IAN</a:t>
            </a:r>
            <a:r>
              <a:rPr lang="ko-KR" altLang="en-US" sz="1600" dirty="0"/>
              <a:t>의 두 라인을 가로지를 때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3FDB198-5BDB-F11B-B5B9-2C24A3C27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982" y="3161305"/>
            <a:ext cx="5407437" cy="19239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19D137-55DF-EA39-16E4-51E75DC80F16}"/>
              </a:ext>
            </a:extLst>
          </p:cNvPr>
          <p:cNvSpPr txBox="1"/>
          <p:nvPr/>
        </p:nvSpPr>
        <p:spPr>
          <a:xfrm>
            <a:off x="-1" y="6488668"/>
            <a:ext cx="12093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 err="1"/>
              <a:t>Miloro</a:t>
            </a:r>
            <a:r>
              <a:rPr lang="ko-KR" altLang="en-US" sz="900" dirty="0"/>
              <a:t>, </a:t>
            </a:r>
            <a:r>
              <a:rPr lang="ko-KR" altLang="en-US" sz="900" dirty="0" err="1"/>
              <a:t>M</a:t>
            </a:r>
            <a:r>
              <a:rPr lang="ko-KR" altLang="en-US" sz="900" dirty="0"/>
              <a:t>.; </a:t>
            </a:r>
            <a:r>
              <a:rPr lang="ko-KR" altLang="en-US" sz="900" dirty="0" err="1"/>
              <a:t>DaBell</a:t>
            </a:r>
            <a:r>
              <a:rPr lang="ko-KR" altLang="en-US" sz="900" dirty="0"/>
              <a:t>, </a:t>
            </a:r>
            <a:r>
              <a:rPr lang="ko-KR" altLang="en-US" sz="900" dirty="0" err="1"/>
              <a:t>J</a:t>
            </a:r>
            <a:r>
              <a:rPr lang="ko-KR" altLang="en-US" sz="900" dirty="0"/>
              <a:t>. </a:t>
            </a:r>
            <a:r>
              <a:rPr lang="ko-KR" altLang="en-US" sz="900" dirty="0" err="1"/>
              <a:t>Radiographic</a:t>
            </a:r>
            <a:r>
              <a:rPr lang="ko-KR" altLang="en-US" sz="900" dirty="0"/>
              <a:t> </a:t>
            </a:r>
            <a:r>
              <a:rPr lang="ko-KR" altLang="en-US" sz="900" dirty="0" err="1"/>
              <a:t>proximity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mandibular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third</a:t>
            </a:r>
            <a:r>
              <a:rPr lang="ko-KR" altLang="en-US" sz="900" dirty="0"/>
              <a:t> </a:t>
            </a:r>
            <a:r>
              <a:rPr lang="ko-KR" altLang="en-US" sz="900" dirty="0" err="1"/>
              <a:t>molar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inferior</a:t>
            </a:r>
            <a:r>
              <a:rPr lang="ko-KR" altLang="en-US" sz="900" dirty="0"/>
              <a:t> </a:t>
            </a:r>
            <a:r>
              <a:rPr lang="ko-KR" altLang="en-US" sz="900" dirty="0" err="1"/>
              <a:t>alveolar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canal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Surg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Med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Pathol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Radiol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Endodontol</a:t>
            </a:r>
            <a:r>
              <a:rPr lang="ko-KR" altLang="en-US" sz="900" dirty="0"/>
              <a:t>. 2005, 100, 545–549. </a:t>
            </a:r>
            <a:endParaRPr lang="en-US" altLang="ko-KR" sz="900" dirty="0"/>
          </a:p>
          <a:p>
            <a:r>
              <a:rPr lang="ko-KR" altLang="en-US" sz="900" dirty="0" err="1"/>
              <a:t>Kang</a:t>
            </a:r>
            <a:r>
              <a:rPr lang="ko-KR" altLang="en-US" sz="900" dirty="0"/>
              <a:t>, </a:t>
            </a:r>
            <a:r>
              <a:rPr lang="ko-KR" altLang="en-US" sz="900" dirty="0" err="1"/>
              <a:t>F</a:t>
            </a:r>
            <a:r>
              <a:rPr lang="ko-KR" altLang="en-US" sz="900" dirty="0"/>
              <a:t>.; </a:t>
            </a:r>
            <a:r>
              <a:rPr lang="ko-KR" altLang="en-US" sz="900" dirty="0" err="1"/>
              <a:t>Sah</a:t>
            </a:r>
            <a:r>
              <a:rPr lang="ko-KR" altLang="en-US" sz="900" dirty="0"/>
              <a:t>, </a:t>
            </a:r>
            <a:r>
              <a:rPr lang="ko-KR" altLang="en-US" sz="900" dirty="0" err="1"/>
              <a:t>M</a:t>
            </a:r>
            <a:r>
              <a:rPr lang="ko-KR" altLang="en-US" sz="900" dirty="0"/>
              <a:t>.; </a:t>
            </a:r>
            <a:r>
              <a:rPr lang="ko-KR" altLang="en-US" sz="900" dirty="0" err="1"/>
              <a:t>Fei</a:t>
            </a:r>
            <a:r>
              <a:rPr lang="ko-KR" altLang="en-US" sz="900" dirty="0"/>
              <a:t>, </a:t>
            </a:r>
            <a:r>
              <a:rPr lang="ko-KR" altLang="en-US" sz="900" dirty="0" err="1"/>
              <a:t>G</a:t>
            </a:r>
            <a:r>
              <a:rPr lang="ko-KR" altLang="en-US" sz="900" dirty="0"/>
              <a:t>. </a:t>
            </a:r>
            <a:r>
              <a:rPr lang="ko-KR" altLang="en-US" sz="900" dirty="0" err="1"/>
              <a:t>Determining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the</a:t>
            </a:r>
            <a:r>
              <a:rPr lang="ko-KR" altLang="en-US" sz="900" dirty="0"/>
              <a:t> </a:t>
            </a:r>
            <a:r>
              <a:rPr lang="ko-KR" altLang="en-US" sz="900" dirty="0" err="1"/>
              <a:t>risk</a:t>
            </a:r>
            <a:r>
              <a:rPr lang="ko-KR" altLang="en-US" sz="900" dirty="0"/>
              <a:t> </a:t>
            </a:r>
            <a:r>
              <a:rPr lang="ko-KR" altLang="en-US" sz="900" dirty="0" err="1"/>
              <a:t>relationship</a:t>
            </a:r>
            <a:r>
              <a:rPr lang="ko-KR" altLang="en-US" sz="900" dirty="0"/>
              <a:t> </a:t>
            </a:r>
            <a:r>
              <a:rPr lang="ko-KR" altLang="en-US" sz="900" dirty="0" err="1"/>
              <a:t>associated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inferior</a:t>
            </a:r>
            <a:r>
              <a:rPr lang="ko-KR" altLang="en-US" sz="900" dirty="0"/>
              <a:t> </a:t>
            </a:r>
            <a:r>
              <a:rPr lang="ko-KR" altLang="en-US" sz="900" dirty="0" err="1"/>
              <a:t>alveolar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nerve</a:t>
            </a:r>
            <a:r>
              <a:rPr lang="ko-KR" altLang="en-US" sz="900" dirty="0"/>
              <a:t> </a:t>
            </a:r>
            <a:r>
              <a:rPr lang="ko-KR" altLang="en-US" sz="900" dirty="0" err="1"/>
              <a:t>injury</a:t>
            </a:r>
            <a:r>
              <a:rPr lang="ko-KR" altLang="en-US" sz="900" dirty="0"/>
              <a:t> </a:t>
            </a:r>
            <a:r>
              <a:rPr lang="ko-KR" altLang="en-US" sz="900" dirty="0" err="1"/>
              <a:t>following</a:t>
            </a:r>
            <a:r>
              <a:rPr lang="ko-KR" altLang="en-US" sz="900" dirty="0"/>
              <a:t> </a:t>
            </a:r>
            <a:r>
              <a:rPr lang="ko-KR" altLang="en-US" sz="900" dirty="0" err="1"/>
              <a:t>removal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mandibular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third</a:t>
            </a:r>
            <a:r>
              <a:rPr lang="ko-KR" altLang="en-US" sz="900" dirty="0"/>
              <a:t> </a:t>
            </a:r>
            <a:r>
              <a:rPr lang="ko-KR" altLang="en-US" sz="900" dirty="0" err="1"/>
              <a:t>molar</a:t>
            </a:r>
            <a:r>
              <a:rPr lang="ko-KR" altLang="en-US" sz="900" dirty="0"/>
              <a:t> </a:t>
            </a:r>
            <a:r>
              <a:rPr lang="ko-KR" altLang="en-US" sz="900" dirty="0" err="1"/>
              <a:t>teeth</a:t>
            </a:r>
            <a:r>
              <a:rPr lang="ko-KR" altLang="en-US" sz="900" dirty="0"/>
              <a:t>: </a:t>
            </a:r>
            <a:r>
              <a:rPr lang="ko-KR" altLang="en-US" sz="900" dirty="0" err="1"/>
              <a:t>A</a:t>
            </a:r>
            <a:r>
              <a:rPr lang="ko-KR" altLang="en-US" sz="900" dirty="0"/>
              <a:t> </a:t>
            </a:r>
            <a:r>
              <a:rPr lang="ko-KR" altLang="en-US" sz="900" dirty="0" err="1"/>
              <a:t>systematic</a:t>
            </a:r>
            <a:r>
              <a:rPr lang="ko-KR" altLang="en-US" sz="900" dirty="0"/>
              <a:t> </a:t>
            </a:r>
            <a:r>
              <a:rPr lang="ko-KR" altLang="en-US" sz="900" dirty="0" err="1"/>
              <a:t>review</a:t>
            </a:r>
            <a:r>
              <a:rPr lang="ko-KR" altLang="en-US" sz="900" dirty="0"/>
              <a:t>. </a:t>
            </a:r>
            <a:r>
              <a:rPr lang="ko-KR" altLang="en-US" sz="900" dirty="0" err="1"/>
              <a:t>J</a:t>
            </a:r>
            <a:r>
              <a:rPr lang="ko-KR" altLang="en-US" sz="900" dirty="0"/>
              <a:t>. </a:t>
            </a:r>
            <a:r>
              <a:rPr lang="ko-KR" altLang="en-US" sz="900" dirty="0" err="1"/>
              <a:t>Stomatol</a:t>
            </a:r>
            <a:r>
              <a:rPr lang="ko-KR" altLang="en-US" sz="900" dirty="0"/>
              <a:t>. </a:t>
            </a:r>
            <a:r>
              <a:rPr lang="ko-KR" altLang="en-US" sz="900" dirty="0" err="1"/>
              <a:t>Oral</a:t>
            </a:r>
            <a:r>
              <a:rPr lang="ko-KR" altLang="en-US" sz="900" dirty="0"/>
              <a:t> </a:t>
            </a:r>
            <a:r>
              <a:rPr lang="ko-KR" altLang="en-US" sz="900" dirty="0" err="1"/>
              <a:t>Maxillofac</a:t>
            </a:r>
            <a:r>
              <a:rPr lang="ko-KR" altLang="en-US" sz="900" dirty="0"/>
              <a:t>. </a:t>
            </a:r>
            <a:r>
              <a:rPr lang="ko-KR" altLang="en-US" sz="900" dirty="0" err="1"/>
              <a:t>Surg</a:t>
            </a:r>
            <a:r>
              <a:rPr lang="ko-KR" altLang="en-US" sz="900" dirty="0"/>
              <a:t>. 2020, 121, 63–69.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E3EF1A-C552-4E53-AE83-10EC99452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561" y="3309539"/>
            <a:ext cx="1631749" cy="163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79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0171964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Segmentation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제 </a:t>
            </a:r>
            <a:r>
              <a:rPr lang="en-US" altLang="ko-KR" sz="1600" dirty="0"/>
              <a:t>3 </a:t>
            </a:r>
            <a:r>
              <a:rPr lang="ko-KR" altLang="en-US" sz="1600" dirty="0"/>
              <a:t>대구치와 신경을 각각 분할하여 중복되는 영역</a:t>
            </a:r>
            <a:r>
              <a:rPr lang="en-US" altLang="ko-KR" sz="1600" dirty="0"/>
              <a:t>(</a:t>
            </a:r>
            <a:r>
              <a:rPr lang="ko-KR" altLang="en-US" sz="1600" dirty="0"/>
              <a:t>픽셀 수</a:t>
            </a:r>
            <a:r>
              <a:rPr lang="en-US" altLang="ko-KR" sz="1600" dirty="0"/>
              <a:t>)</a:t>
            </a:r>
            <a:r>
              <a:rPr lang="ko-KR" altLang="en-US" sz="1600" dirty="0"/>
              <a:t>와 신경에 의해 나눠진 사랑니 객체 수에 따라 </a:t>
            </a:r>
            <a:r>
              <a:rPr lang="en-US" altLang="ko-KR" sz="1600" dirty="0"/>
              <a:t>N.1, N.2, N.3</a:t>
            </a:r>
            <a:r>
              <a:rPr lang="ko-KR" altLang="en-US" sz="1600" dirty="0"/>
              <a:t>를 분류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34B224-6C5C-A35A-E483-05F55A01D1CF}"/>
              </a:ext>
            </a:extLst>
          </p:cNvPr>
          <p:cNvGrpSpPr/>
          <p:nvPr/>
        </p:nvGrpSpPr>
        <p:grpSpPr>
          <a:xfrm>
            <a:off x="1221166" y="3157629"/>
            <a:ext cx="9409471" cy="3365827"/>
            <a:chOff x="445526" y="2712914"/>
            <a:chExt cx="10791028" cy="38600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C224546-9D59-6FD0-D775-83884F7FE1B3}"/>
                </a:ext>
              </a:extLst>
            </p:cNvPr>
            <p:cNvGrpSpPr/>
            <p:nvPr/>
          </p:nvGrpSpPr>
          <p:grpSpPr>
            <a:xfrm>
              <a:off x="1616173" y="3020691"/>
              <a:ext cx="9620381" cy="3552242"/>
              <a:chOff x="1356852" y="3020691"/>
              <a:chExt cx="9620381" cy="3552242"/>
            </a:xfrm>
          </p:grpSpPr>
          <p:pic>
            <p:nvPicPr>
              <p:cNvPr id="12" name="그림 11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E4143748-F28A-3840-E337-CECDEA04D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4217903"/>
                <a:ext cx="2300745" cy="1150373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98C0060-B8A0-8F9D-70C1-E320F232E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5417526"/>
                <a:ext cx="2300745" cy="1150373"/>
              </a:xfrm>
              <a:prstGeom prst="rect">
                <a:avLst/>
              </a:prstGeom>
            </p:spPr>
          </p:pic>
          <p:pic>
            <p:nvPicPr>
              <p:cNvPr id="14" name="그림 13" descr="텍스트, 실내이(가) 표시된 사진&#10;&#10;자동 생성된 설명">
                <a:extLst>
                  <a:ext uri="{FF2B5EF4-FFF2-40B4-BE49-F238E27FC236}">
                    <a16:creationId xmlns:a16="http://schemas.microsoft.com/office/drawing/2014/main" id="{D647E344-C85F-72EB-C40F-F3F48A36B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6852" y="3020694"/>
                <a:ext cx="2300748" cy="1150374"/>
              </a:xfrm>
              <a:prstGeom prst="rect">
                <a:avLst/>
              </a:prstGeom>
            </p:spPr>
          </p:pic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1231BF1F-D84C-BB44-87EE-375B9CEA2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3020693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6" name="그림 15" descr="목도리이(가) 표시된 사진&#10;&#10;자동 생성된 설명">
                <a:extLst>
                  <a:ext uri="{FF2B5EF4-FFF2-40B4-BE49-F238E27FC236}">
                    <a16:creationId xmlns:a16="http://schemas.microsoft.com/office/drawing/2014/main" id="{75F5A86C-2137-760B-F797-FD5CA4C16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4217904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90C1FC26-EE10-3298-4DC5-489B75B5B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3193" y="5417526"/>
                <a:ext cx="2364285" cy="1150373"/>
              </a:xfrm>
              <a:prstGeom prst="rect">
                <a:avLst/>
              </a:prstGeom>
            </p:spPr>
          </p:pic>
          <p:pic>
            <p:nvPicPr>
              <p:cNvPr id="18" name="그림 17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1191D934-8A43-C238-E26C-FB4BE89332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5417526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19" name="그림 18" descr="실루엣이(가) 표시된 사진&#10;&#10;자동 생성된 설명">
                <a:extLst>
                  <a:ext uri="{FF2B5EF4-FFF2-40B4-BE49-F238E27FC236}">
                    <a16:creationId xmlns:a16="http://schemas.microsoft.com/office/drawing/2014/main" id="{BB3B43FA-7462-C514-EF7C-C0F046517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4217905"/>
                <a:ext cx="2364284" cy="1150372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4C3E3C8E-A1AB-A1D6-92CD-A8F773A9C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73071" y="3020693"/>
                <a:ext cx="2364284" cy="1150372"/>
              </a:xfrm>
              <a:prstGeom prst="rect">
                <a:avLst/>
              </a:prstGeom>
            </p:spPr>
          </p:pic>
          <p:pic>
            <p:nvPicPr>
              <p:cNvPr id="21" name="그림 20" descr="흐림이(가) 표시된 사진&#10;&#10;자동 생성된 설명">
                <a:extLst>
                  <a:ext uri="{FF2B5EF4-FFF2-40B4-BE49-F238E27FC236}">
                    <a16:creationId xmlns:a16="http://schemas.microsoft.com/office/drawing/2014/main" id="{F1EDC07F-9BB8-74CB-A87C-5F40ED3C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8" y="3020691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22" name="그림 21" descr="목도리이(가) 표시된 사진&#10;&#10;자동 생성된 설명">
                <a:extLst>
                  <a:ext uri="{FF2B5EF4-FFF2-40B4-BE49-F238E27FC236}">
                    <a16:creationId xmlns:a16="http://schemas.microsoft.com/office/drawing/2014/main" id="{FD6304DA-B646-2E60-6A1A-25EF59EF0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7" y="4217903"/>
                <a:ext cx="2364284" cy="1150373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852E531A-5639-D1BA-C367-3E7AB318A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946" y="5422559"/>
                <a:ext cx="2364287" cy="1150374"/>
              </a:xfrm>
              <a:prstGeom prst="rect">
                <a:avLst/>
              </a:prstGeom>
            </p:spPr>
          </p:pic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972117-6009-DF6D-E21A-D2C9D97B5663}"/>
                </a:ext>
              </a:extLst>
            </p:cNvPr>
            <p:cNvSpPr txBox="1"/>
            <p:nvPr/>
          </p:nvSpPr>
          <p:spPr>
            <a:xfrm>
              <a:off x="2088371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06C305-2842-D908-85EF-B560A34263AB}"/>
                </a:ext>
              </a:extLst>
            </p:cNvPr>
            <p:cNvSpPr txBox="1"/>
            <p:nvPr/>
          </p:nvSpPr>
          <p:spPr>
            <a:xfrm>
              <a:off x="4502129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2</a:t>
              </a:r>
              <a:endParaRPr lang="ko-KR" altLang="en-US" sz="12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1B4659-2AE0-32F0-D3E7-F091A10D2EB2}"/>
                </a:ext>
              </a:extLst>
            </p:cNvPr>
            <p:cNvSpPr txBox="1"/>
            <p:nvPr/>
          </p:nvSpPr>
          <p:spPr>
            <a:xfrm>
              <a:off x="6915887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3</a:t>
              </a:r>
              <a:endParaRPr lang="ko-KR" altLang="en-US" sz="1200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4BD1F8-A1C6-9BE1-F7A4-69E2EAA543F7}"/>
                </a:ext>
              </a:extLst>
            </p:cNvPr>
            <p:cNvSpPr txBox="1"/>
            <p:nvPr/>
          </p:nvSpPr>
          <p:spPr>
            <a:xfrm>
              <a:off x="9381883" y="2712914"/>
              <a:ext cx="1345053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Image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4</a:t>
              </a:r>
              <a:endParaRPr lang="ko-KR" altLang="en-US" sz="120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0BA436-98C7-FB61-47F2-8E2E444E7387}"/>
                </a:ext>
              </a:extLst>
            </p:cNvPr>
            <p:cNvSpPr txBox="1"/>
            <p:nvPr/>
          </p:nvSpPr>
          <p:spPr>
            <a:xfrm>
              <a:off x="501445" y="3441988"/>
              <a:ext cx="1114728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/>
                <a:t>panorama</a:t>
              </a:r>
              <a:endParaRPr lang="ko-KR" altLang="en-US" sz="12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0889FD-941A-A4E1-ACFC-A018690D6C6C}"/>
                </a:ext>
              </a:extLst>
            </p:cNvPr>
            <p:cNvSpPr txBox="1"/>
            <p:nvPr/>
          </p:nvSpPr>
          <p:spPr>
            <a:xfrm>
              <a:off x="501445" y="4639200"/>
              <a:ext cx="1114728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/>
                <a:t>신경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99657A-6A19-C564-BDF2-DD727E32D3F7}"/>
                </a:ext>
              </a:extLst>
            </p:cNvPr>
            <p:cNvSpPr txBox="1"/>
            <p:nvPr/>
          </p:nvSpPr>
          <p:spPr>
            <a:xfrm>
              <a:off x="445526" y="5844615"/>
              <a:ext cx="1170647" cy="317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/>
                <a:t>제 </a:t>
              </a:r>
              <a:r>
                <a:rPr lang="en-US" altLang="ko-KR" sz="1200" b="1" dirty="0"/>
                <a:t>3 </a:t>
              </a:r>
              <a:r>
                <a:rPr lang="ko-KR" altLang="en-US" sz="1200" b="1" dirty="0"/>
                <a:t>대구치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8335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Experiment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0171964" cy="2999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/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b="1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OpenCV</a:t>
            </a:r>
            <a:r>
              <a:rPr lang="ko-KR" altLang="en-US" sz="1600" dirty="0"/>
              <a:t>와 </a:t>
            </a:r>
            <a:r>
              <a:rPr lang="en-US" altLang="ko-KR" sz="1600" dirty="0"/>
              <a:t>BFS</a:t>
            </a:r>
            <a:r>
              <a:rPr lang="ko-KR" altLang="en-US" sz="1600" dirty="0"/>
              <a:t> 활용하여 다음과 같이 분류함</a:t>
            </a:r>
            <a:endParaRPr lang="en-US" altLang="ko-KR" sz="16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1. </a:t>
            </a:r>
            <a:r>
              <a:rPr lang="ko-KR" altLang="en-US" sz="1600" dirty="0"/>
              <a:t>노이즈 제거 </a:t>
            </a:r>
            <a:r>
              <a:rPr lang="en-US" altLang="ko-KR" sz="1600" dirty="0"/>
              <a:t>(Gaussian Blur)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2. </a:t>
            </a:r>
            <a:r>
              <a:rPr lang="ko-KR" altLang="en-US" sz="1600" dirty="0"/>
              <a:t>이미지 임계처리 </a:t>
            </a:r>
            <a:r>
              <a:rPr lang="en-US" altLang="ko-KR" sz="1600" dirty="0"/>
              <a:t>(threshold(0, 255))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3. </a:t>
            </a:r>
            <a:r>
              <a:rPr lang="ko-KR" altLang="en-US" sz="1600" dirty="0"/>
              <a:t>픽셀 위치 중복 </a:t>
            </a:r>
            <a:r>
              <a:rPr lang="en-US" altLang="ko-KR" sz="1600" dirty="0"/>
              <a:t>(bitwise_and)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4. </a:t>
            </a:r>
            <a:r>
              <a:rPr lang="ko-KR" altLang="en-US" sz="1600" dirty="0"/>
              <a:t>나눠진 사랑니 수</a:t>
            </a:r>
            <a:r>
              <a:rPr lang="en-US" altLang="ko-KR" sz="1600" dirty="0"/>
              <a:t> (BFS)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8A81081-F842-5A4F-6D1F-0582D037CA87}"/>
              </a:ext>
            </a:extLst>
          </p:cNvPr>
          <p:cNvSpPr txBox="1"/>
          <p:nvPr/>
        </p:nvSpPr>
        <p:spPr>
          <a:xfrm>
            <a:off x="720336" y="4325397"/>
            <a:ext cx="943245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/>
              <a:t>N.1 : 교집합 연산 적용 후 존재하는 픽셀의 수가 0이며, 차집합 연산 후 신경에 의해</a:t>
            </a:r>
            <a:endParaRPr lang="en-US" altLang="ko-KR" sz="1600" dirty="0"/>
          </a:p>
          <a:p>
            <a:r>
              <a:rPr lang="ko-KR" altLang="en-US" sz="1600" dirty="0"/>
              <a:t>    나눠진 사랑니의 객체 수가 1인 경우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N.2 : 교집합 연산 적용 후 존재하는 픽셀의 수가 0보다 크며, 차집합 연산 후 신경에 의해 나눠진 사랑니의 객체 수가 1인 경우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ko-KR" altLang="en-US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N.3 : 교집합 연산 적용 후 존재하는 픽셀의 수가 0보다 크며, 차집합 연산 후 신경에 의해 나눠진 사랑니의 객체 수가 2 이상인 경우</a:t>
            </a:r>
          </a:p>
        </p:txBody>
      </p:sp>
    </p:spTree>
    <p:extLst>
      <p:ext uri="{BB962C8B-B14F-4D97-AF65-F5344CB8AC3E}">
        <p14:creationId xmlns:p14="http://schemas.microsoft.com/office/powerpoint/2010/main" val="94328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Results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Model: Unet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 </a:t>
            </a:r>
            <a:r>
              <a:rPr lang="ko-KR" altLang="en-US" sz="1600" dirty="0"/>
              <a:t>이미지 별 </a:t>
            </a:r>
            <a:r>
              <a:rPr lang="en-US" altLang="ko-KR" sz="1600" dirty="0"/>
              <a:t>overlap</a:t>
            </a:r>
            <a:r>
              <a:rPr lang="ko-KR" altLang="en-US" sz="1600" dirty="0"/>
              <a:t> 부분 확인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E3136C1-9372-27A2-F6E5-838F4CCC0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49718"/>
              </p:ext>
            </p:extLst>
          </p:nvPr>
        </p:nvGraphicFramePr>
        <p:xfrm>
          <a:off x="3393767" y="1920227"/>
          <a:ext cx="5404466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233">
                  <a:extLst>
                    <a:ext uri="{9D8B030D-6E8A-4147-A177-3AD203B41FA5}">
                      <a16:colId xmlns:a16="http://schemas.microsoft.com/office/drawing/2014/main" val="887097125"/>
                    </a:ext>
                  </a:extLst>
                </a:gridCol>
                <a:gridCol w="2702233">
                  <a:extLst>
                    <a:ext uri="{9D8B030D-6E8A-4147-A177-3AD203B41FA5}">
                      <a16:colId xmlns:a16="http://schemas.microsoft.com/office/drawing/2014/main" val="42362010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Model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DSC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705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Unet(molar)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0.9187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9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Unet(nerve)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0.7651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889791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986BB47-0050-6770-A755-464E2C3E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11" y="3692434"/>
            <a:ext cx="8526732" cy="281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Results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541642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Classification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E3136C1-9372-27A2-F6E5-838F4CCC07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866011"/>
              </p:ext>
            </p:extLst>
          </p:nvPr>
        </p:nvGraphicFramePr>
        <p:xfrm>
          <a:off x="2763623" y="2046541"/>
          <a:ext cx="6023244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8372">
                  <a:extLst>
                    <a:ext uri="{9D8B030D-6E8A-4147-A177-3AD203B41FA5}">
                      <a16:colId xmlns:a16="http://schemas.microsoft.com/office/drawing/2014/main" val="1557008756"/>
                    </a:ext>
                  </a:extLst>
                </a:gridCol>
                <a:gridCol w="681953">
                  <a:extLst>
                    <a:ext uri="{9D8B030D-6E8A-4147-A177-3AD203B41FA5}">
                      <a16:colId xmlns:a16="http://schemas.microsoft.com/office/drawing/2014/main" val="887097125"/>
                    </a:ext>
                  </a:extLst>
                </a:gridCol>
                <a:gridCol w="1530483">
                  <a:extLst>
                    <a:ext uri="{9D8B030D-6E8A-4147-A177-3AD203B41FA5}">
                      <a16:colId xmlns:a16="http://schemas.microsoft.com/office/drawing/2014/main" val="257573712"/>
                    </a:ext>
                  </a:extLst>
                </a:gridCol>
                <a:gridCol w="610983">
                  <a:extLst>
                    <a:ext uri="{9D8B030D-6E8A-4147-A177-3AD203B41FA5}">
                      <a16:colId xmlns:a16="http://schemas.microsoft.com/office/drawing/2014/main" val="4236201086"/>
                    </a:ext>
                  </a:extLst>
                </a:gridCol>
                <a:gridCol w="1601453">
                  <a:extLst>
                    <a:ext uri="{9D8B030D-6E8A-4147-A177-3AD203B41FA5}">
                      <a16:colId xmlns:a16="http://schemas.microsoft.com/office/drawing/2014/main" val="3072499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생성된 마스크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실제 마스크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705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Accuracy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72.96%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93.51%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11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Confusion Matrix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76289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9333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 : 81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 : 24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08094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 : 50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72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 : 12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18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13958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N.2 : 31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N.2 : 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1559270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FN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Label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Prediction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60083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 : 50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 : 12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28401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 : 81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31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N.2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 : 24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N.3 : 4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7030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N.2 : 72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N.3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N.1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, N.2 : 18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505070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23C7E2C4-5102-0C2E-393F-42FE7D263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29" y="2749144"/>
            <a:ext cx="1224000" cy="11475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2B5719-7A44-7E84-B8CE-1BF062D92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266" y="2749144"/>
            <a:ext cx="1224000" cy="11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10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Conclusion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487030" cy="2630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학습된 모델에 의해 생성된 </a:t>
            </a:r>
            <a:r>
              <a:rPr lang="ko-KR" altLang="en-US" sz="1600" dirty="0" err="1"/>
              <a:t>마스킹</a:t>
            </a:r>
            <a:r>
              <a:rPr lang="ko-KR" altLang="en-US" sz="1600" dirty="0"/>
              <a:t> 이미지로 분류를 수행했을 때 </a:t>
            </a:r>
            <a:r>
              <a:rPr lang="en-US" altLang="ko-KR" sz="1600" b="1" dirty="0"/>
              <a:t>72.96%</a:t>
            </a:r>
            <a:r>
              <a:rPr lang="en-US" altLang="ko-KR" sz="1600" dirty="0"/>
              <a:t>, </a:t>
            </a:r>
            <a:r>
              <a:rPr lang="ko-KR" altLang="en-US" sz="1600" dirty="0"/>
              <a:t>실제 </a:t>
            </a:r>
            <a:r>
              <a:rPr lang="ko-KR" altLang="en-US" sz="1600" dirty="0" err="1"/>
              <a:t>어노테이션</a:t>
            </a:r>
            <a:r>
              <a:rPr lang="ko-KR" altLang="en-US" sz="1600" dirty="0"/>
              <a:t> 값으로 생성된 </a:t>
            </a:r>
            <a:r>
              <a:rPr lang="ko-KR" altLang="en-US" sz="1600" dirty="0" err="1"/>
              <a:t>마스킹</a:t>
            </a:r>
            <a:r>
              <a:rPr lang="ko-KR" altLang="en-US" sz="1600" dirty="0"/>
              <a:t> 이미지로 분류를 수행했을 때 </a:t>
            </a:r>
            <a:r>
              <a:rPr lang="en-US" altLang="ko-KR" sz="1600" b="1" dirty="0"/>
              <a:t>93.51%</a:t>
            </a:r>
            <a:r>
              <a:rPr lang="ko-KR" altLang="en-US" sz="1600" dirty="0"/>
              <a:t>으로 측정됨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</a:t>
            </a:r>
            <a:r>
              <a:rPr lang="ko-KR" altLang="en-US" sz="1600" dirty="0" err="1"/>
              <a:t>하치조</a:t>
            </a:r>
            <a:r>
              <a:rPr lang="ko-KR" altLang="en-US" sz="1600" dirty="0"/>
              <a:t> 신경을 분할하는 모델의 성능이 낮아 분류를 수행하기에 어려움이 있다고 판단했으며 분할 성능을 높이기 위해 모델을 변경하거나 </a:t>
            </a:r>
            <a:r>
              <a:rPr lang="ko-KR" altLang="en-US" sz="1600" dirty="0" err="1"/>
              <a:t>마스킹</a:t>
            </a:r>
            <a:r>
              <a:rPr lang="ko-KR" altLang="en-US" sz="1600" dirty="0"/>
              <a:t> 이미지를 수정할 계획임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최종적으로는 기존 분류모델로 수행한 결과와 </a:t>
            </a:r>
            <a:r>
              <a:rPr lang="ko-KR" altLang="en-US" sz="1600"/>
              <a:t>비교해볼 예정임 </a:t>
            </a:r>
            <a:r>
              <a:rPr lang="en-US" altLang="ko-KR" sz="1600" dirty="0"/>
              <a:t>(</a:t>
            </a:r>
            <a:r>
              <a:rPr lang="ko-KR" altLang="en-US" sz="1600" dirty="0"/>
              <a:t>기존 </a:t>
            </a:r>
            <a:r>
              <a:rPr lang="en-US" altLang="ko-KR" sz="1600" dirty="0"/>
              <a:t>R50+ViT-L/32 83.5%)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13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846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분류 기준을 만족한다면 실제 </a:t>
            </a:r>
            <a:r>
              <a:rPr lang="ko-KR" altLang="en-US" sz="1600" dirty="0" err="1"/>
              <a:t>어노테이션</a:t>
            </a:r>
            <a:r>
              <a:rPr lang="ko-KR" altLang="en-US" sz="1600" dirty="0"/>
              <a:t> 기반의 </a:t>
            </a:r>
            <a:r>
              <a:rPr lang="ko-KR" altLang="en-US" sz="1600" dirty="0" err="1"/>
              <a:t>마스킹</a:t>
            </a:r>
            <a:r>
              <a:rPr lang="ko-KR" altLang="en-US" sz="1600" dirty="0"/>
              <a:t> 이미지에서 </a:t>
            </a:r>
            <a:r>
              <a:rPr lang="en-US" altLang="ko-KR" sz="1600" dirty="0"/>
              <a:t>100%</a:t>
            </a:r>
            <a:r>
              <a:rPr lang="ko-KR" altLang="en-US" sz="1600" dirty="0"/>
              <a:t>를 만족해야 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실제 </a:t>
            </a:r>
            <a:r>
              <a:rPr lang="ko-KR" altLang="en-US" sz="1600" dirty="0" err="1"/>
              <a:t>어노테이션된</a:t>
            </a:r>
            <a:r>
              <a:rPr lang="ko-KR" altLang="en-US" sz="1600" dirty="0"/>
              <a:t> 이미지들을 사용하여 분류했을 때 </a:t>
            </a:r>
            <a:r>
              <a:rPr lang="en-US" altLang="ko-KR" sz="1600" dirty="0"/>
              <a:t>93.51%</a:t>
            </a:r>
            <a:r>
              <a:rPr lang="ko-KR" altLang="en-US" sz="1600" dirty="0"/>
              <a:t>의 분류 정확도가 측정되었고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False Positive</a:t>
            </a:r>
            <a:r>
              <a:rPr lang="ko-KR" altLang="en-US" sz="1600" dirty="0"/>
              <a:t>인 이미지를 확인했을 때 특정 이미지에서 분류 기준을 만족하지 않음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테스트 세트 내부의 </a:t>
            </a:r>
            <a:r>
              <a:rPr lang="en-US" altLang="ko-KR" sz="1600" dirty="0"/>
              <a:t>False Positive </a:t>
            </a:r>
            <a:r>
              <a:rPr lang="ko-KR" altLang="en-US" sz="1600" dirty="0"/>
              <a:t>이미지를 직접 확인함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신경과 닿았을 때</a:t>
            </a:r>
            <a:r>
              <a:rPr lang="en-US" altLang="ko-KR" sz="1600" dirty="0"/>
              <a:t>(overlap </a:t>
            </a:r>
            <a:r>
              <a:rPr lang="en-US" altLang="ko-KR" sz="1600" dirty="0" err="1"/>
              <a:t>pixcel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N.1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12</a:t>
            </a:r>
            <a:r>
              <a:rPr lang="ko-KR" altLang="en-US" sz="1600" dirty="0"/>
              <a:t>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신경과 닿지 않았을 때</a:t>
            </a:r>
            <a:r>
              <a:rPr lang="en-US" altLang="ko-KR" sz="1600" dirty="0"/>
              <a:t>(overlap </a:t>
            </a:r>
            <a:r>
              <a:rPr lang="en-US" altLang="ko-KR" sz="1600" dirty="0" err="1"/>
              <a:t>pixcel</a:t>
            </a:r>
            <a:r>
              <a:rPr lang="ko-KR" altLang="en-US" sz="1600" dirty="0"/>
              <a:t>이 </a:t>
            </a:r>
            <a:r>
              <a:rPr lang="en-US" altLang="ko-KR" sz="1600" dirty="0"/>
              <a:t>0) N.2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24</a:t>
            </a:r>
            <a:r>
              <a:rPr lang="ko-KR" altLang="en-US" sz="1600" dirty="0"/>
              <a:t>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신경을 </a:t>
            </a:r>
            <a:r>
              <a:rPr lang="ko-KR" altLang="en-US" sz="1600" dirty="0" err="1"/>
              <a:t>두가닥을</a:t>
            </a:r>
            <a:r>
              <a:rPr lang="ko-KR" altLang="en-US" sz="1600" dirty="0"/>
              <a:t> 통과했을 때</a:t>
            </a:r>
            <a:r>
              <a:rPr lang="en-US" altLang="ko-KR" sz="1600" dirty="0"/>
              <a:t>(overlap </a:t>
            </a:r>
            <a:r>
              <a:rPr lang="en-US" altLang="ko-KR" sz="1600" dirty="0" err="1"/>
              <a:t>pixcel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N.2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4</a:t>
            </a:r>
            <a:r>
              <a:rPr lang="ko-KR" altLang="en-US" sz="1600" dirty="0"/>
              <a:t>장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신경을 </a:t>
            </a:r>
            <a:r>
              <a:rPr lang="ko-KR" altLang="en-US" sz="1600" dirty="0" err="1"/>
              <a:t>한가닥만</a:t>
            </a:r>
            <a:r>
              <a:rPr lang="ko-KR" altLang="en-US" sz="1600" dirty="0"/>
              <a:t> 통과했을 때</a:t>
            </a:r>
            <a:r>
              <a:rPr lang="en-US" altLang="ko-KR" sz="1600" dirty="0"/>
              <a:t>(overlap </a:t>
            </a:r>
            <a:r>
              <a:rPr lang="en-US" altLang="ko-KR" sz="1600" dirty="0" err="1"/>
              <a:t>pixcel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N.3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18</a:t>
            </a:r>
            <a:r>
              <a:rPr lang="ko-KR" altLang="en-US" sz="1600" dirty="0"/>
              <a:t>장</a:t>
            </a:r>
            <a:endParaRPr lang="en-US" altLang="ko-KR" sz="16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767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972ECE6-9462-6032-F13C-97526CEB3F60}"/>
              </a:ext>
            </a:extLst>
          </p:cNvPr>
          <p:cNvSpPr txBox="1"/>
          <p:nvPr/>
        </p:nvSpPr>
        <p:spPr>
          <a:xfrm>
            <a:off x="352485" y="403610"/>
            <a:ext cx="1148703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Discussion</a:t>
            </a:r>
            <a:endParaRPr lang="en-US" altLang="ko-KR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79523B-F50C-A937-4C39-0626D7F161A4}"/>
              </a:ext>
            </a:extLst>
          </p:cNvPr>
          <p:cNvSpPr txBox="1"/>
          <p:nvPr/>
        </p:nvSpPr>
        <p:spPr>
          <a:xfrm>
            <a:off x="352485" y="1062419"/>
            <a:ext cx="11298741" cy="414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하악 사랑니가 신경과 닿았을 때</a:t>
            </a:r>
            <a:r>
              <a:rPr lang="en-US" altLang="ko-KR" sz="1600" dirty="0"/>
              <a:t>(overlap pixel</a:t>
            </a:r>
            <a:r>
              <a:rPr lang="ko-KR" altLang="en-US" sz="1600" dirty="0"/>
              <a:t>이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큼</a:t>
            </a:r>
            <a:r>
              <a:rPr lang="en-US" altLang="ko-KR" sz="1600" dirty="0"/>
              <a:t>) N.1</a:t>
            </a:r>
            <a:r>
              <a:rPr lang="ko-KR" altLang="en-US" sz="1600" dirty="0"/>
              <a:t>으로 분류된 이미지 </a:t>
            </a:r>
            <a:r>
              <a:rPr lang="en-US" altLang="ko-KR" sz="1600" dirty="0"/>
              <a:t>12</a:t>
            </a:r>
            <a:r>
              <a:rPr lang="ko-KR" altLang="en-US" sz="1600" dirty="0"/>
              <a:t>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88FD9CD-42EA-CC94-D12F-AFA5401A8D23}"/>
              </a:ext>
            </a:extLst>
          </p:cNvPr>
          <p:cNvCxnSpPr>
            <a:cxnSpLocks/>
          </p:cNvCxnSpPr>
          <p:nvPr/>
        </p:nvCxnSpPr>
        <p:spPr>
          <a:xfrm flipV="1">
            <a:off x="352485" y="898104"/>
            <a:ext cx="8743024" cy="299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B36684F0-6C67-81F1-C1CB-4F4BE40B9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758" y="1848874"/>
            <a:ext cx="1440000" cy="1243637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CEB56FC-7773-C2AE-DF4A-D48078418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91368"/>
              </p:ext>
            </p:extLst>
          </p:nvPr>
        </p:nvGraphicFramePr>
        <p:xfrm>
          <a:off x="129057" y="3429000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616390014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20905564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2428867961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386326840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1318428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File_name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7036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R:N.1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R:N.2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15365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3390100000.jpg_mask.png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712697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4081E98-0751-D58E-3C5E-B3B75E1EC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999315"/>
              </p:ext>
            </p:extLst>
          </p:nvPr>
        </p:nvGraphicFramePr>
        <p:xfrm>
          <a:off x="6703541" y="3429000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616390014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20905564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2428867961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386326840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1318428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7036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3776360000.jpg_mask.png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7126975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53D23356-984D-F641-CD49-7E8EBF8E4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242" y="1848874"/>
            <a:ext cx="1440000" cy="1097143"/>
          </a:xfrm>
          <a:prstGeom prst="rect">
            <a:avLst/>
          </a:prstGeom>
        </p:spPr>
      </p:pic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E0B8DBC4-2FD1-7917-7E54-E74DAE825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51579"/>
              </p:ext>
            </p:extLst>
          </p:nvPr>
        </p:nvGraphicFramePr>
        <p:xfrm>
          <a:off x="129057" y="5623407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616390014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20905564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2428867961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386326840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1318428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N_div_molar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7036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3636150000.jpg_mask.png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7126975"/>
                  </a:ext>
                </a:extLst>
              </a:tr>
            </a:tbl>
          </a:graphicData>
        </a:graphic>
      </p:graphicFrame>
      <p:pic>
        <p:nvPicPr>
          <p:cNvPr id="31" name="그림 30">
            <a:extLst>
              <a:ext uri="{FF2B5EF4-FFF2-40B4-BE49-F238E27FC236}">
                <a16:creationId xmlns:a16="http://schemas.microsoft.com/office/drawing/2014/main" id="{232965BB-ECC7-9AAB-4E28-D85930F69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8757" y="4136319"/>
            <a:ext cx="1440000" cy="1267751"/>
          </a:xfrm>
          <a:prstGeom prst="rect">
            <a:avLst/>
          </a:prstGeom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C11A2F6-18AC-C4D5-75C5-FE364E618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325207"/>
              </p:ext>
            </p:extLst>
          </p:nvPr>
        </p:nvGraphicFramePr>
        <p:xfrm>
          <a:off x="6703541" y="5623407"/>
          <a:ext cx="5359401" cy="419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8879">
                  <a:extLst>
                    <a:ext uri="{9D8B030D-6E8A-4147-A177-3AD203B41FA5}">
                      <a16:colId xmlns:a16="http://schemas.microsoft.com/office/drawing/2014/main" val="616390014"/>
                    </a:ext>
                  </a:extLst>
                </a:gridCol>
                <a:gridCol w="713530">
                  <a:extLst>
                    <a:ext uri="{9D8B030D-6E8A-4147-A177-3AD203B41FA5}">
                      <a16:colId xmlns:a16="http://schemas.microsoft.com/office/drawing/2014/main" val="120905564"/>
                    </a:ext>
                  </a:extLst>
                </a:gridCol>
                <a:gridCol w="903804">
                  <a:extLst>
                    <a:ext uri="{9D8B030D-6E8A-4147-A177-3AD203B41FA5}">
                      <a16:colId xmlns:a16="http://schemas.microsoft.com/office/drawing/2014/main" val="2428867961"/>
                    </a:ext>
                  </a:extLst>
                </a:gridCol>
                <a:gridCol w="1230442">
                  <a:extLst>
                    <a:ext uri="{9D8B030D-6E8A-4147-A177-3AD203B41FA5}">
                      <a16:colId xmlns:a16="http://schemas.microsoft.com/office/drawing/2014/main" val="3863268404"/>
                    </a:ext>
                  </a:extLst>
                </a:gridCol>
                <a:gridCol w="1902746">
                  <a:extLst>
                    <a:ext uri="{9D8B030D-6E8A-4147-A177-3AD203B41FA5}">
                      <a16:colId xmlns:a16="http://schemas.microsoft.com/office/drawing/2014/main" val="213184289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Label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Predict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N_div_molar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Overlap_pixcel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File_name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703639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L:N.2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3909030000.jpg_mask.png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07126975"/>
                  </a:ext>
                </a:extLst>
              </a:tr>
            </a:tbl>
          </a:graphicData>
        </a:graphic>
      </p:graphicFrame>
      <p:pic>
        <p:nvPicPr>
          <p:cNvPr id="36" name="그림 35">
            <a:extLst>
              <a:ext uri="{FF2B5EF4-FFF2-40B4-BE49-F238E27FC236}">
                <a16:creationId xmlns:a16="http://schemas.microsoft.com/office/drawing/2014/main" id="{88FA9A92-FF6F-2121-6585-B6AED81A27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3241" y="4136319"/>
            <a:ext cx="1440000" cy="11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858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8072</TotalTime>
  <Words>1477</Words>
  <Application>Microsoft Office PowerPoint</Application>
  <PresentationFormat>와이드스크린</PresentationFormat>
  <Paragraphs>317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주윤상</dc:creator>
  <cp:lastModifiedBy>주윤상</cp:lastModifiedBy>
  <cp:revision>316</cp:revision>
  <dcterms:created xsi:type="dcterms:W3CDTF">2022-05-14T10:13:30Z</dcterms:created>
  <dcterms:modified xsi:type="dcterms:W3CDTF">2022-09-01T03:45:29Z</dcterms:modified>
</cp:coreProperties>
</file>